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317" r:id="rId6"/>
    <p:sldId id="321" r:id="rId7"/>
    <p:sldId id="258" r:id="rId8"/>
    <p:sldId id="318" r:id="rId9"/>
    <p:sldId id="301" r:id="rId10"/>
    <p:sldId id="319" r:id="rId11"/>
    <p:sldId id="309" r:id="rId12"/>
    <p:sldId id="322" r:id="rId13"/>
    <p:sldId id="323" r:id="rId14"/>
    <p:sldId id="299" r:id="rId15"/>
  </p:sldIdLst>
  <p:sldSz cx="12192000" cy="6858000"/>
  <p:notesSz cx="6858000" cy="9144000"/>
  <p:embeddedFontLst>
    <p:embeddedFont>
      <p:font typeface="AR BERKLEY" panose="020B0604020202020204" charset="0"/>
      <p:regular r:id="rId16"/>
    </p:embeddedFon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5" y="521689"/>
            <a:ext cx="11225473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“The Golden Rule”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Basic Rule Toward Others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7:12</a:t>
            </a:r>
          </a:p>
        </p:txBody>
      </p:sp>
      <p:pic>
        <p:nvPicPr>
          <p:cNvPr id="6" name="Picture 5" descr="A picture containing text, measuring stick&#10;&#10;Description automatically generated">
            <a:extLst>
              <a:ext uri="{FF2B5EF4-FFF2-40B4-BE49-F238E27FC236}">
                <a16:creationId xmlns:a16="http://schemas.microsoft.com/office/drawing/2014/main" id="{9BBB8546-B86F-F87B-8D03-4B8FEB7F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76" y="4684409"/>
            <a:ext cx="9614780" cy="196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GOLDEN VS SILVER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818688"/>
            <a:ext cx="102252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Many Taught That Which Is Similar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sz="3000" b="1" dirty="0"/>
              <a:t>Hindu: “This is the sum of duty: do naught to others which if done to thee would cause thee pain.”  The Mahabharata</a:t>
            </a:r>
          </a:p>
          <a:p>
            <a:r>
              <a:rPr lang="en-US" sz="3000" b="1" dirty="0"/>
              <a:t>Buddhist: “Hurt not others with that which pains yourself” </a:t>
            </a:r>
            <a:r>
              <a:rPr lang="en-US" sz="3000" b="1" dirty="0" err="1"/>
              <a:t>Udana-Varga</a:t>
            </a:r>
            <a:endParaRPr lang="en-US" sz="3000" b="1" dirty="0"/>
          </a:p>
          <a:p>
            <a:r>
              <a:rPr lang="en-US" sz="3000" b="1" dirty="0"/>
              <a:t>Jewish: “What is hateful to you, do not to your fellow men.  That is the entire Law; all the rest is commentary.”  The Talmud</a:t>
            </a:r>
          </a:p>
          <a:p>
            <a:r>
              <a:rPr lang="en-US" sz="3000" b="1" dirty="0"/>
              <a:t>Muslim: “No one of you is a believer until he desires for his brother that which he desires for himself.” 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GOLDEN VS SILVER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10046"/>
            <a:ext cx="10013133" cy="459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800" b="1" dirty="0"/>
              <a:t>Baha’i Faith: “He should not wish for others that which he doth not wish for himself, nor promise that which he doth not fulfill.”  Book of Certitude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Pittacus of Lesbos (650-570 BC) “Do not that to thy neighbor that thou wouldst not suffer from him”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 Confucius (551-479 BC) “What you do not want others to do to you, do not do to others”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Isocrates (436-338 BC) “Do not do unto others what angers you if done to you by others.” 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 Seneca (4 BC-AD 65) “Treat your inferiors as you would be treated by your betters.” </a:t>
            </a:r>
          </a:p>
        </p:txBody>
      </p:sp>
    </p:spTree>
    <p:extLst>
      <p:ext uri="{BB962C8B-B14F-4D97-AF65-F5344CB8AC3E}">
        <p14:creationId xmlns:p14="http://schemas.microsoft.com/office/powerpoint/2010/main" val="762057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732749"/>
            <a:ext cx="8111905" cy="64633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JESUS’ “RULE” WAS SLIGHTLY DIFFERENT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10693" y="1719252"/>
            <a:ext cx="9696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Jesus: “Do unto others what you want them to do to you.”</a:t>
            </a:r>
          </a:p>
          <a:p>
            <a:r>
              <a:rPr lang="en-US" sz="3600" dirty="0"/>
              <a:t>Others: “Don’t do to others what you don’t want done to you.”</a:t>
            </a:r>
          </a:p>
          <a:p>
            <a:r>
              <a:rPr lang="en-US" sz="3600" dirty="0"/>
              <a:t>With Others: All that is required is that you don’t harm other people</a:t>
            </a:r>
          </a:p>
          <a:p>
            <a:r>
              <a:rPr lang="en-US" sz="3600" dirty="0"/>
              <a:t>With Jesus: What is required is that you show kindness to others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729212" y="2021409"/>
            <a:ext cx="96962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Hadith: traditions of Islam; but then, much of Islam is based upon what Jesus taught 600 years before Mohammed</a:t>
            </a:r>
          </a:p>
          <a:p>
            <a:r>
              <a:rPr lang="en-US" sz="3600" dirty="0"/>
              <a:t>Seneca: who lived about the same time as Christ </a:t>
            </a:r>
          </a:p>
          <a:p>
            <a:r>
              <a:rPr lang="en-US" sz="3600" dirty="0"/>
              <a:t>What Jesus taught was something NEW compared to what uninspired teachers had taught prior</a:t>
            </a:r>
          </a:p>
          <a:p>
            <a:r>
              <a:rPr lang="en-US" sz="3600" dirty="0"/>
              <a:t>But in another sense it was nothing new!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0C44A-F559-8BD1-89E0-24474BADC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227" y="402328"/>
            <a:ext cx="7330289" cy="150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441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30441" y="484498"/>
            <a:ext cx="758378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A GUIDLINE FOR RIGHTEOUS CONDUCT TOWARD OTHERS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1930" y="1721459"/>
            <a:ext cx="108171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 Harmony With The Law &amp; The Prophets</a:t>
            </a:r>
          </a:p>
          <a:p>
            <a:r>
              <a:rPr lang="en-US" sz="3600" dirty="0"/>
              <a:t>Evident in Matthew 5:20-48</a:t>
            </a:r>
          </a:p>
          <a:p>
            <a:r>
              <a:rPr lang="en-US" sz="3600" dirty="0"/>
              <a:t>A standard or righteousness that contrasted that of the scribes &amp; Pharisees</a:t>
            </a:r>
          </a:p>
          <a:p>
            <a:r>
              <a:rPr lang="en-US" sz="3600" dirty="0"/>
              <a:t>It was in harmony with what Law revealed</a:t>
            </a:r>
          </a:p>
          <a:p>
            <a:r>
              <a:rPr lang="en-US" sz="3600" dirty="0"/>
              <a:t>Summarizes what Law &amp; Prophets all about</a:t>
            </a:r>
          </a:p>
          <a:p>
            <a:r>
              <a:rPr lang="en-US" sz="3600" dirty="0"/>
              <a:t>Romans 13:8-10 "You shall love your neighbor as yourself." 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30441" y="484498"/>
            <a:ext cx="758378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A SORT OF “POCKET KNIFE” OR “CARPENTER’S RULE”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774480" y="1807937"/>
            <a:ext cx="97143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Something always ready to be used</a:t>
            </a:r>
          </a:p>
          <a:p>
            <a:r>
              <a:rPr lang="en-US" sz="4000" dirty="0"/>
              <a:t>Even in an emergency!</a:t>
            </a:r>
            <a:endParaRPr lang="en-US" sz="4000" b="1" dirty="0"/>
          </a:p>
          <a:p>
            <a:r>
              <a:rPr lang="en-US" sz="4000" dirty="0"/>
              <a:t>No time to consult a friend, teacher, or book</a:t>
            </a:r>
          </a:p>
          <a:p>
            <a:r>
              <a:rPr lang="en-US" sz="4000" dirty="0"/>
              <a:t>The “Golden Rule” can be a guide for proper conduct</a:t>
            </a:r>
          </a:p>
          <a:p>
            <a:r>
              <a:rPr lang="en-US" sz="4000" dirty="0"/>
              <a:t>Treat others as you would be treated, and it is unlikely you will ever do the wrong thing!</a:t>
            </a:r>
          </a:p>
        </p:txBody>
      </p:sp>
    </p:spTree>
    <p:extLst>
      <p:ext uri="{BB962C8B-B14F-4D97-AF65-F5344CB8AC3E}">
        <p14:creationId xmlns:p14="http://schemas.microsoft.com/office/powerpoint/2010/main" val="26027736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76120" y="321125"/>
            <a:ext cx="734839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EXAMPLES OF HOW TO APPLY THIS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9164" y="1748622"/>
            <a:ext cx="96958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In Teaching The Lost</a:t>
            </a:r>
          </a:p>
          <a:p>
            <a:r>
              <a:rPr lang="en-US" sz="3200" dirty="0"/>
              <a:t>Wouldn’t you want to be told so in a loving &amp; patient spirit?</a:t>
            </a:r>
          </a:p>
          <a:p>
            <a:r>
              <a:rPr lang="en-US" sz="3200" dirty="0"/>
              <a:t>As you would have others try to persuade you to change religiously, so treat those you seek to convert</a:t>
            </a:r>
          </a:p>
          <a:p>
            <a:r>
              <a:rPr lang="en-US" sz="3200" dirty="0"/>
              <a:t>2 Timothy 2:24-26 “in humility correcting those who are in opposition”</a:t>
            </a:r>
          </a:p>
          <a:p>
            <a:r>
              <a:rPr lang="en-US" sz="3200" dirty="0"/>
              <a:t>Ephesians 4:15 “speaking the truth in love, may grow up in all things into Him who is the head--Christ–”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113440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76120" y="321125"/>
            <a:ext cx="734839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EXAMPLES OF HOW TO APPLY THIS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9164" y="1748622"/>
            <a:ext cx="96958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In Correcting One Another</a:t>
            </a:r>
          </a:p>
          <a:p>
            <a:r>
              <a:rPr lang="en-US" sz="3200" dirty="0"/>
              <a:t>No one likes to have their mistakes pointed out</a:t>
            </a:r>
          </a:p>
          <a:p>
            <a:r>
              <a:rPr lang="en-US" sz="3200" dirty="0"/>
              <a:t>Wouldn’t we prefer to be approached with a meek and patient spirit?</a:t>
            </a:r>
          </a:p>
          <a:p>
            <a:r>
              <a:rPr lang="en-US" sz="3200" dirty="0"/>
              <a:t>As you would have others offer you constructive criticism, so give it to them </a:t>
            </a:r>
          </a:p>
          <a:p>
            <a:r>
              <a:rPr lang="en-US" sz="3200" dirty="0"/>
              <a:t>Galatians 6:1,2 “…you who are spiritual restore such a one in a spirit of gentleness, considering yourself lest you also be tempted.”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2824114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42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charRg st="142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charRg st="142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charRg st="142" end="2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21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charRg st="221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charRg st="221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charRg st="221" end="4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76120" y="321125"/>
            <a:ext cx="734839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EXAMPLES OF HOW TO APPLY THIS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9164" y="1748622"/>
            <a:ext cx="96958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In Treating Our Family, Neighbors, Enemies…</a:t>
            </a:r>
          </a:p>
          <a:p>
            <a:r>
              <a:rPr lang="en-US" sz="3200" dirty="0"/>
              <a:t>Everyone likes loving families, good neighbors, no enemies</a:t>
            </a:r>
          </a:p>
          <a:p>
            <a:r>
              <a:rPr lang="en-US" sz="3200" dirty="0"/>
              <a:t>Applying the rule will not only transform ourselves,  but may all transform those around us! </a:t>
            </a:r>
          </a:p>
          <a:p>
            <a:r>
              <a:rPr lang="en-US" sz="3200" dirty="0"/>
              <a:t>Sibling rivalry would cease</a:t>
            </a:r>
          </a:p>
          <a:p>
            <a:r>
              <a:rPr lang="en-US" sz="3200" dirty="0"/>
              <a:t>Neighborly squabbles would be nonexistent </a:t>
            </a:r>
          </a:p>
          <a:p>
            <a:r>
              <a:rPr lang="en-US" sz="3200" dirty="0"/>
              <a:t>Enemies would become friends</a:t>
            </a:r>
          </a:p>
          <a:p>
            <a:r>
              <a:rPr lang="en-US" sz="3200" dirty="0"/>
              <a:t>Don’t limit application to religious matters!</a:t>
            </a:r>
          </a:p>
        </p:txBody>
      </p:sp>
    </p:spTree>
    <p:extLst>
      <p:ext uri="{BB962C8B-B14F-4D97-AF65-F5344CB8AC3E}">
        <p14:creationId xmlns:p14="http://schemas.microsoft.com/office/powerpoint/2010/main" val="1527152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014804" y="490286"/>
            <a:ext cx="8890502" cy="255454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“The Golden Rule Would Reconcile Capital And Labor, All Political Contention and Uproar, All Selfishness and Greed</a:t>
            </a:r>
            <a:r>
              <a:rPr lang="en-US" sz="4000" i="1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.”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Joseph Parker (1830-1902)</a:t>
            </a:r>
            <a:endParaRPr kumimoji="0" lang="en-US" sz="2800" b="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47729" y="2899803"/>
            <a:ext cx="102575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“We have committed the Golden Rule to memory; let us now commit it to life.”  Edwin Markham (1852-1940)</a:t>
            </a:r>
          </a:p>
          <a:p>
            <a:pPr algn="ctr"/>
            <a:r>
              <a:rPr lang="en-US" sz="4000" i="1" dirty="0"/>
              <a:t>IF Jesus is truly our Lord – His “Golden Rule” Will Govern Our Life!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6667</TotalTime>
  <Words>809</Words>
  <Application>Microsoft Office PowerPoint</Application>
  <PresentationFormat>Widescreen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 Narrow</vt:lpstr>
      <vt:lpstr>Arial</vt:lpstr>
      <vt:lpstr>Calibri Light</vt:lpstr>
      <vt:lpstr>AR BERKLEY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274</cp:revision>
  <dcterms:created xsi:type="dcterms:W3CDTF">2017-09-29T03:02:24Z</dcterms:created>
  <dcterms:modified xsi:type="dcterms:W3CDTF">2023-01-14T04:55:33Z</dcterms:modified>
</cp:coreProperties>
</file>